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9" r:id="rId5"/>
    <p:sldId id="270" r:id="rId6"/>
    <p:sldId id="259" r:id="rId7"/>
    <p:sldId id="296" r:id="rId8"/>
    <p:sldId id="271" r:id="rId9"/>
    <p:sldId id="272" r:id="rId10"/>
    <p:sldId id="287" r:id="rId11"/>
    <p:sldId id="286" r:id="rId12"/>
    <p:sldId id="289" r:id="rId13"/>
    <p:sldId id="288" r:id="rId14"/>
    <p:sldId id="290" r:id="rId15"/>
    <p:sldId id="291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7" autoAdjust="0"/>
  </p:normalViewPr>
  <p:slideViewPr>
    <p:cSldViewPr>
      <p:cViewPr varScale="1">
        <p:scale>
          <a:sx n="66" d="100"/>
          <a:sy n="6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B39F9-40A0-44F7-AD87-F8030302E4D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5B906-F157-4EE5-9DCA-81DE39D7D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8C915-3217-4D36-9E47-59F46582FD0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60FC0-7632-4BBB-A0AA-409FF027E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O9h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60FC0-7632-4BBB-A0AA-409FF027EA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</a:t>
            </a:r>
            <a:r>
              <a:rPr lang="en-US" sz="4800" b="1" dirty="0" smtClean="0"/>
              <a:t>THE PANCREAS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334000" cy="24246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By </a:t>
            </a: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Dr. FARZANA ISLAM </a:t>
            </a:r>
            <a:r>
              <a:rPr lang="en-US" sz="2800" b="1" dirty="0" smtClean="0">
                <a:solidFill>
                  <a:srgbClr val="FFC000"/>
                </a:solidFill>
              </a:rPr>
              <a:t>Gold Medalist </a:t>
            </a:r>
            <a:endParaRPr lang="en-US" dirty="0" smtClean="0"/>
          </a:p>
          <a:p>
            <a:pPr algn="ctr"/>
            <a:r>
              <a:rPr lang="en-US" dirty="0" smtClean="0"/>
              <a:t>Department of  Pathology SMC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LESS COMMON CAUSES OF ACUTE PANCREATITIS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69536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dirty="0" smtClean="0"/>
              <a:t>Obstruction of the pancreatitis duct.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dirty="0" smtClean="0"/>
              <a:t>Inherited alterations genes including </a:t>
            </a:r>
            <a:r>
              <a:rPr lang="en-US" dirty="0" err="1" smtClean="0"/>
              <a:t>gern</a:t>
            </a:r>
            <a:r>
              <a:rPr lang="en-US" dirty="0" smtClean="0"/>
              <a:t> line mutations. 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lang="en-US" dirty="0" smtClean="0"/>
              <a:t>10% to 20% unknown (Idiopathic) </a:t>
            </a:r>
          </a:p>
          <a:p>
            <a:pPr>
              <a:lnSpc>
                <a:spcPct val="200000"/>
              </a:lnSpc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PATHOGENESIS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Autodigestion</a:t>
            </a:r>
            <a:r>
              <a:rPr lang="en-US" dirty="0" smtClean="0"/>
              <a:t> of the pancreatic by inappropriate activated pancreatic enzymes leading to inflammation small vessel thrombosis resulting in activation of </a:t>
            </a:r>
            <a:r>
              <a:rPr lang="en-US" dirty="0" err="1" smtClean="0"/>
              <a:t>trypsinogen</a:t>
            </a:r>
            <a:r>
              <a:rPr lang="en-US" dirty="0" smtClean="0"/>
              <a:t> which is important triggering event in acute pancreatitis. </a:t>
            </a:r>
          </a:p>
          <a:p>
            <a:r>
              <a:rPr lang="en-US" b="1" dirty="0" smtClean="0"/>
              <a:t>Pancreatic duct obstruction</a:t>
            </a:r>
            <a:r>
              <a:rPr lang="en-US" dirty="0" smtClean="0"/>
              <a:t> leading to leakage of lipase causing focal fat necrosis resulting in </a:t>
            </a:r>
            <a:r>
              <a:rPr lang="en-US" dirty="0" err="1" smtClean="0"/>
              <a:t>periacinar</a:t>
            </a:r>
            <a:r>
              <a:rPr lang="en-US" dirty="0" smtClean="0"/>
              <a:t> inflammatory reaction.</a:t>
            </a:r>
          </a:p>
          <a:p>
            <a:r>
              <a:rPr lang="en-US" b="1" dirty="0" smtClean="0"/>
              <a:t>Primary </a:t>
            </a:r>
            <a:r>
              <a:rPr lang="en-US" b="1" dirty="0" err="1" smtClean="0"/>
              <a:t>acinar</a:t>
            </a:r>
            <a:r>
              <a:rPr lang="en-US" b="1" dirty="0" smtClean="0"/>
              <a:t> cell injury.</a:t>
            </a:r>
            <a:r>
              <a:rPr lang="en-US" dirty="0" smtClean="0"/>
              <a:t> </a:t>
            </a:r>
          </a:p>
          <a:p>
            <a:r>
              <a:rPr lang="en-US" sz="2400" b="1" dirty="0" smtClean="0"/>
              <a:t>Defective intracellular transport of </a:t>
            </a:r>
            <a:r>
              <a:rPr lang="en-US" sz="2400" b="1" dirty="0" err="1" smtClean="0"/>
              <a:t>proenzyme</a:t>
            </a:r>
            <a:r>
              <a:rPr lang="en-US" sz="2400" b="1" dirty="0" smtClean="0"/>
              <a:t>.</a:t>
            </a: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PROPOSED PATHWAY IN PATHOGENESIS </a:t>
            </a:r>
            <a:endParaRPr lang="en-US" dirty="0"/>
          </a:p>
        </p:txBody>
      </p:sp>
      <p:pic>
        <p:nvPicPr>
          <p:cNvPr id="4" name="Content Placeholder 3" descr="scan0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688" t="6520" r="1344" b="8150"/>
          <a:stretch>
            <a:fillRect/>
          </a:stretch>
        </p:blipFill>
        <p:spPr>
          <a:xfrm>
            <a:off x="914400" y="1295400"/>
            <a:ext cx="7242533" cy="5310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355336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Microvascular</a:t>
            </a:r>
            <a:r>
              <a:rPr lang="en-US" dirty="0" smtClean="0"/>
              <a:t> leakage causing edema. </a:t>
            </a:r>
          </a:p>
          <a:p>
            <a:r>
              <a:rPr lang="en-US" dirty="0" smtClean="0"/>
              <a:t>Necrosis of fat by </a:t>
            </a:r>
            <a:r>
              <a:rPr lang="en-US" dirty="0" err="1" smtClean="0"/>
              <a:t>lipolytic</a:t>
            </a:r>
            <a:r>
              <a:rPr lang="en-US" dirty="0" smtClean="0"/>
              <a:t> enzymes.</a:t>
            </a:r>
          </a:p>
          <a:p>
            <a:r>
              <a:rPr lang="en-US" dirty="0" smtClean="0"/>
              <a:t>Acute inflammatory reaction.    </a:t>
            </a:r>
          </a:p>
          <a:p>
            <a:r>
              <a:rPr lang="en-US" dirty="0" err="1" smtClean="0"/>
              <a:t>Proteolytic</a:t>
            </a:r>
            <a:r>
              <a:rPr lang="en-US" dirty="0" smtClean="0"/>
              <a:t> destruction of pancreatic parenchyma. </a:t>
            </a:r>
          </a:p>
          <a:p>
            <a:r>
              <a:rPr lang="en-US" dirty="0" smtClean="0"/>
              <a:t>Destruction of blood vessels with subsequent interstitial hemorrhage.</a:t>
            </a:r>
          </a:p>
          <a:p>
            <a:pPr>
              <a:buNone/>
            </a:pPr>
            <a:r>
              <a:rPr lang="en-US" dirty="0" smtClean="0"/>
              <a:t>In severe cases…   </a:t>
            </a:r>
          </a:p>
          <a:p>
            <a:r>
              <a:rPr lang="en-US" dirty="0" smtClean="0"/>
              <a:t>Acute necrotizing pancreatitis a fact </a:t>
            </a:r>
            <a:r>
              <a:rPr lang="en-US" dirty="0" err="1" smtClean="0"/>
              <a:t>acinar</a:t>
            </a:r>
            <a:r>
              <a:rPr lang="en-US" dirty="0" smtClean="0"/>
              <a:t> and </a:t>
            </a:r>
            <a:r>
              <a:rPr lang="en-US" dirty="0" err="1" smtClean="0"/>
              <a:t>ductal</a:t>
            </a:r>
            <a:r>
              <a:rPr lang="en-US" dirty="0" smtClean="0"/>
              <a:t> tissue as well as islets of </a:t>
            </a:r>
            <a:r>
              <a:rPr lang="en-US" dirty="0" err="1" smtClean="0"/>
              <a:t>Langerhans</a:t>
            </a:r>
            <a:r>
              <a:rPr lang="en-US" dirty="0" smtClean="0"/>
              <a:t>  leading to…</a:t>
            </a:r>
          </a:p>
          <a:p>
            <a:pPr lvl="1"/>
            <a:r>
              <a:rPr lang="en-US" dirty="0" smtClean="0"/>
              <a:t>Red black hemorrhage with chalky fat necrosis found in </a:t>
            </a:r>
            <a:r>
              <a:rPr lang="en-US" dirty="0" err="1" smtClean="0"/>
              <a:t>omentum</a:t>
            </a:r>
            <a:r>
              <a:rPr lang="en-US" dirty="0" smtClean="0"/>
              <a:t> and the mesentery resulting in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Hemorrhagic pancreatitis  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CLINICAL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898136"/>
          </a:xfrm>
        </p:spPr>
        <p:txBody>
          <a:bodyPr>
            <a:normAutofit/>
          </a:bodyPr>
          <a:lstStyle/>
          <a:p>
            <a:r>
              <a:rPr lang="en-US" dirty="0" smtClean="0"/>
              <a:t>Medical emergency presenting severe abdominal pain (</a:t>
            </a:r>
            <a:r>
              <a:rPr lang="en-US" b="1" dirty="0" smtClean="0">
                <a:solidFill>
                  <a:srgbClr val="FF0000"/>
                </a:solidFill>
              </a:rPr>
              <a:t>Acute Abdomen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Systemic effects.</a:t>
            </a:r>
          </a:p>
          <a:p>
            <a:pPr marL="925830" lvl="1" indent="-514350">
              <a:buAutoNum type="arabicPeriod"/>
            </a:pPr>
            <a:r>
              <a:rPr lang="en-US" dirty="0" err="1" smtClean="0"/>
              <a:t>Leukocytosis</a:t>
            </a:r>
            <a:r>
              <a:rPr lang="en-US" dirty="0" smtClean="0"/>
              <a:t> </a:t>
            </a:r>
          </a:p>
          <a:p>
            <a:pPr marL="925830" lvl="1" indent="-514350">
              <a:buAutoNum type="arabicPeriod"/>
            </a:pPr>
            <a:r>
              <a:rPr lang="en-US" dirty="0" err="1" smtClean="0"/>
              <a:t>Hemolysis</a:t>
            </a:r>
            <a:r>
              <a:rPr lang="en-US" dirty="0" smtClean="0"/>
              <a:t> </a:t>
            </a:r>
          </a:p>
          <a:p>
            <a:pPr marL="925830" lvl="1" indent="-514350">
              <a:buAutoNum type="arabicPeriod"/>
            </a:pPr>
            <a:r>
              <a:rPr lang="en-US" dirty="0" err="1" smtClean="0"/>
              <a:t>Diseminated</a:t>
            </a:r>
            <a:r>
              <a:rPr lang="en-US" dirty="0" smtClean="0"/>
              <a:t> intravascular coagulation (DIC)</a:t>
            </a:r>
          </a:p>
          <a:p>
            <a:pPr marL="925830" lvl="1" indent="-514350">
              <a:buAutoNum type="arabicPeriod"/>
            </a:pPr>
            <a:r>
              <a:rPr lang="en-US" dirty="0" smtClean="0"/>
              <a:t>Dehydration </a:t>
            </a:r>
          </a:p>
          <a:p>
            <a:pPr marL="925830" lvl="1" indent="-514350">
              <a:buAutoNum type="arabicPeriod"/>
            </a:pPr>
            <a:r>
              <a:rPr lang="en-US" dirty="0" smtClean="0"/>
              <a:t>Acute respiratory syndrome </a:t>
            </a:r>
          </a:p>
          <a:p>
            <a:pPr marL="925830" lvl="1" indent="-514350">
              <a:buAutoNum type="arabicPeriod"/>
            </a:pPr>
            <a:r>
              <a:rPr lang="en-US" dirty="0" smtClean="0"/>
              <a:t>Diffuse fat necrosis </a:t>
            </a:r>
          </a:p>
          <a:p>
            <a:pPr marL="925830" lvl="1" indent="-514350">
              <a:buAutoNum type="arabicPeriod"/>
            </a:pPr>
            <a:r>
              <a:rPr lang="en-US" dirty="0" smtClean="0"/>
              <a:t>Vascular collapse leading  to shock with acute renal tubular necrosis.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LAB.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Elevation of serum amylase within 1</a:t>
            </a:r>
            <a:r>
              <a:rPr lang="en-US" baseline="30000" dirty="0" smtClean="0"/>
              <a:t>st</a:t>
            </a:r>
            <a:r>
              <a:rPr lang="en-US" dirty="0" smtClean="0"/>
              <a:t> 24 hours.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Increased serum lipase level in within 72 hours.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err="1" smtClean="0"/>
              <a:t>Hypocalcemia</a:t>
            </a:r>
            <a:r>
              <a:rPr lang="en-US" dirty="0" smtClean="0"/>
              <a:t> resulting from precipitation of calcium sops in fat necrosis. 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/>
              <a:t>Radiological diagnosis:-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Direct visualization of the enlarged inflamed pancreas  by ultra sound and CT. 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ACUTE PANCREATITIS GROSS </a:t>
            </a:r>
            <a:endParaRPr lang="en-US" dirty="0"/>
          </a:p>
        </p:txBody>
      </p:sp>
      <p:pic>
        <p:nvPicPr>
          <p:cNvPr id="4" name="Content Placeholder 3" descr="scan00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447800"/>
            <a:ext cx="7763507" cy="5105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ACUTE PANCREATITIS MICROSCOPIC </a:t>
            </a:r>
            <a:endParaRPr lang="en-US" dirty="0"/>
          </a:p>
        </p:txBody>
      </p:sp>
      <p:pic>
        <p:nvPicPr>
          <p:cNvPr id="4" name="Content Placeholder 3" descr="scan0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371600"/>
            <a:ext cx="7704667" cy="4953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INTRODUCTION</a:t>
            </a:r>
            <a:r>
              <a:rPr lang="en-US" sz="440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Its name has been driven from Greek word “</a:t>
            </a:r>
            <a:r>
              <a:rPr lang="en-US" b="1" dirty="0" err="1" smtClean="0"/>
              <a:t>Pankreas</a:t>
            </a:r>
            <a:r>
              <a:rPr lang="en-US" dirty="0" smtClean="0"/>
              <a:t>” meaning (</a:t>
            </a:r>
            <a:r>
              <a:rPr lang="en-US" b="1" dirty="0" smtClean="0"/>
              <a:t>all flesh</a:t>
            </a:r>
            <a:r>
              <a:rPr lang="en-US" dirty="0" smtClean="0"/>
              <a:t>) </a:t>
            </a:r>
          </a:p>
          <a:p>
            <a:r>
              <a:rPr lang="en-US" dirty="0" smtClean="0"/>
              <a:t>It has endocrine and exocrine function.</a:t>
            </a:r>
          </a:p>
          <a:p>
            <a:r>
              <a:rPr lang="en-US" dirty="0" smtClean="0"/>
              <a:t>It is transversely oriented retroperitoneal organ extending form the “C” loop of the duodenum to the </a:t>
            </a:r>
            <a:r>
              <a:rPr lang="en-US" dirty="0" err="1" smtClean="0"/>
              <a:t>hilum</a:t>
            </a:r>
            <a:r>
              <a:rPr lang="en-US" dirty="0" smtClean="0"/>
              <a:t> of the spleen. </a:t>
            </a:r>
          </a:p>
          <a:p>
            <a:r>
              <a:rPr lang="en-US" dirty="0" smtClean="0"/>
              <a:t>It is 20cm in length having a weight of 85 to 90gm. </a:t>
            </a:r>
          </a:p>
          <a:p>
            <a:r>
              <a:rPr lang="en-US" dirty="0" smtClean="0"/>
              <a:t>It has body and tail. </a:t>
            </a:r>
          </a:p>
          <a:p>
            <a:r>
              <a:rPr lang="en-US" dirty="0" smtClean="0"/>
              <a:t>Main pancreatic duct is know as duct of </a:t>
            </a:r>
            <a:r>
              <a:rPr lang="en-US" dirty="0" err="1" smtClean="0"/>
              <a:t>wirsung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Which drain into the duodenum at papilla of </a:t>
            </a:r>
            <a:r>
              <a:rPr lang="en-US" dirty="0" err="1" smtClean="0"/>
              <a:t>vater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363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Its accessory pancreatic duct is known as duct of </a:t>
            </a:r>
            <a:r>
              <a:rPr lang="en-US" dirty="0" err="1" smtClean="0"/>
              <a:t>santorini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Embryologically</a:t>
            </a:r>
            <a:r>
              <a:rPr lang="en-US" dirty="0" smtClean="0"/>
              <a:t> it arises from fusion of dorsal and ventral </a:t>
            </a:r>
            <a:r>
              <a:rPr lang="en-US" dirty="0" err="1" smtClean="0"/>
              <a:t>outpouchings</a:t>
            </a:r>
            <a:r>
              <a:rPr lang="en-US" dirty="0" smtClean="0"/>
              <a:t> of the foregut. </a:t>
            </a:r>
          </a:p>
          <a:p>
            <a:r>
              <a:rPr lang="en-US" dirty="0" smtClean="0"/>
              <a:t>Endocrine portion is composed of about one million clusters of cells, the islets of </a:t>
            </a:r>
            <a:r>
              <a:rPr lang="en-US" dirty="0" err="1" smtClean="0"/>
              <a:t>Langerhans</a:t>
            </a:r>
            <a:r>
              <a:rPr lang="en-US" dirty="0" smtClean="0"/>
              <a:t> which secrete…</a:t>
            </a:r>
          </a:p>
          <a:p>
            <a:pPr lvl="1"/>
            <a:r>
              <a:rPr lang="en-US" dirty="0" smtClean="0"/>
              <a:t>Insulin.</a:t>
            </a:r>
          </a:p>
          <a:p>
            <a:pPr lvl="1"/>
            <a:r>
              <a:rPr lang="en-US" dirty="0" smtClean="0"/>
              <a:t>Glucagon.</a:t>
            </a:r>
          </a:p>
          <a:p>
            <a:pPr lvl="1"/>
            <a:r>
              <a:rPr lang="en-US" dirty="0" err="1" smtClean="0"/>
              <a:t>Somatiostatin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Exocrine part is composed of </a:t>
            </a:r>
            <a:r>
              <a:rPr lang="en-US" dirty="0" err="1" smtClean="0"/>
              <a:t>acinar</a:t>
            </a:r>
            <a:r>
              <a:rPr lang="en-US" dirty="0" smtClean="0"/>
              <a:t> cells which produces enzymes for digestion.</a:t>
            </a:r>
          </a:p>
          <a:p>
            <a:pPr lvl="1"/>
            <a:r>
              <a:rPr lang="en-US" dirty="0" smtClean="0"/>
              <a:t>Amylase </a:t>
            </a:r>
          </a:p>
          <a:p>
            <a:pPr lvl="1"/>
            <a:r>
              <a:rPr lang="en-US" dirty="0" smtClean="0"/>
              <a:t>Lipase &amp; some </a:t>
            </a:r>
            <a:r>
              <a:rPr lang="en-US" dirty="0" err="1" smtClean="0"/>
              <a:t>proenzymes</a:t>
            </a:r>
            <a:r>
              <a:rPr lang="en-US" dirty="0" smtClean="0"/>
              <a:t> (</a:t>
            </a:r>
            <a:r>
              <a:rPr lang="en-US" dirty="0" err="1" smtClean="0"/>
              <a:t>Trypsinogen</a:t>
            </a:r>
            <a:r>
              <a:rPr lang="en-US" dirty="0" smtClean="0"/>
              <a:t>, </a:t>
            </a:r>
            <a:r>
              <a:rPr lang="en-US" dirty="0" err="1" smtClean="0"/>
              <a:t>Chymotrypsinogen</a:t>
            </a:r>
            <a:r>
              <a:rPr lang="en-US" dirty="0" smtClean="0"/>
              <a:t>, </a:t>
            </a:r>
            <a:r>
              <a:rPr lang="en-US" dirty="0" err="1" smtClean="0"/>
              <a:t>Proelastase</a:t>
            </a:r>
            <a:r>
              <a:rPr lang="en-US" dirty="0" smtClean="0"/>
              <a:t> etc…)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an0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914400"/>
            <a:ext cx="8153400" cy="53351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NORMAL PANCREAS </a:t>
            </a:r>
            <a:endParaRPr lang="en-US" dirty="0"/>
          </a:p>
        </p:txBody>
      </p:sp>
      <p:pic>
        <p:nvPicPr>
          <p:cNvPr id="4" name="Content Placeholder 3" descr="scan0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575402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PATHOLOGICAL LESIONS OF PANCREAS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 fontScale="85000" lnSpcReduction="20000"/>
          </a:bodyPr>
          <a:lstStyle/>
          <a:p>
            <a:pPr marL="624078" indent="-514350">
              <a:buNone/>
            </a:pP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EXCOCRINE PART OF PANCREAS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624078" indent="-514350">
              <a:buAutoNum type="alphaUcParenR"/>
            </a:pPr>
            <a:r>
              <a:rPr lang="en-US" dirty="0" smtClean="0"/>
              <a:t>Inflammatory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Acute pancreatitis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Chronic pancreatitis </a:t>
            </a:r>
          </a:p>
          <a:p>
            <a:pPr marL="624078" indent="-514350">
              <a:buAutoNum type="alphaUcParenR"/>
            </a:pPr>
            <a:r>
              <a:rPr lang="en-US" dirty="0" smtClean="0"/>
              <a:t>Neoplasm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Benign </a:t>
            </a:r>
          </a:p>
          <a:p>
            <a:pPr marL="1181862" lvl="2" indent="-514350"/>
            <a:r>
              <a:rPr lang="en-US" dirty="0" smtClean="0"/>
              <a:t>Serous cyst adenoma </a:t>
            </a:r>
          </a:p>
          <a:p>
            <a:pPr marL="1181862" lvl="2" indent="-514350"/>
            <a:r>
              <a:rPr lang="en-US" dirty="0" err="1" smtClean="0"/>
              <a:t>Mucinous</a:t>
            </a:r>
            <a:r>
              <a:rPr lang="en-US" dirty="0" smtClean="0"/>
              <a:t> cyst adenoma</a:t>
            </a:r>
          </a:p>
          <a:p>
            <a:pPr marL="1181862" lvl="2" indent="-514350"/>
            <a:r>
              <a:rPr lang="en-US" dirty="0" err="1" smtClean="0"/>
              <a:t>Intraductal</a:t>
            </a:r>
            <a:r>
              <a:rPr lang="en-US" dirty="0" smtClean="0"/>
              <a:t> </a:t>
            </a:r>
            <a:r>
              <a:rPr lang="en-US" dirty="0" err="1" smtClean="0"/>
              <a:t>papoillary</a:t>
            </a:r>
            <a:r>
              <a:rPr lang="en-US" dirty="0" smtClean="0"/>
              <a:t> </a:t>
            </a:r>
            <a:r>
              <a:rPr lang="en-US" dirty="0" err="1" smtClean="0"/>
              <a:t>mucinous</a:t>
            </a:r>
            <a:r>
              <a:rPr lang="en-US" dirty="0" smtClean="0"/>
              <a:t> </a:t>
            </a:r>
            <a:r>
              <a:rPr lang="en-US" dirty="0" err="1" smtClean="0"/>
              <a:t>neopasms</a:t>
            </a:r>
            <a:r>
              <a:rPr lang="en-US" dirty="0" smtClean="0"/>
              <a:t> (IPMNs)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Malignant</a:t>
            </a:r>
          </a:p>
          <a:p>
            <a:pPr marL="1181862" lvl="2" indent="-514350"/>
            <a:r>
              <a:rPr lang="en-US" dirty="0" smtClean="0"/>
              <a:t>Serous cyst </a:t>
            </a:r>
            <a:r>
              <a:rPr lang="en-US" dirty="0" err="1" smtClean="0"/>
              <a:t>adenocarcinoma</a:t>
            </a:r>
            <a:endParaRPr lang="en-US" dirty="0" smtClean="0"/>
          </a:p>
          <a:p>
            <a:pPr marL="1181862" lvl="2" indent="-514350"/>
            <a:r>
              <a:rPr lang="en-US" dirty="0" err="1" smtClean="0"/>
              <a:t>Mucinous</a:t>
            </a:r>
            <a:r>
              <a:rPr lang="en-US" dirty="0" smtClean="0"/>
              <a:t> cyst </a:t>
            </a:r>
            <a:r>
              <a:rPr lang="en-US" dirty="0" err="1" smtClean="0"/>
              <a:t>adenocarcinoma</a:t>
            </a:r>
            <a:endParaRPr lang="en-US" dirty="0" smtClean="0"/>
          </a:p>
          <a:p>
            <a:pPr marL="1181862" lvl="2" indent="-514350"/>
            <a:r>
              <a:rPr lang="en-US" dirty="0" smtClean="0"/>
              <a:t>Infiltrating </a:t>
            </a:r>
            <a:r>
              <a:rPr lang="en-US" dirty="0" err="1" smtClean="0"/>
              <a:t>ductal</a:t>
            </a:r>
            <a:r>
              <a:rPr lang="en-US" dirty="0" smtClean="0"/>
              <a:t>  </a:t>
            </a:r>
            <a:r>
              <a:rPr lang="en-US" dirty="0" err="1" smtClean="0"/>
              <a:t>adenocarcinoma</a:t>
            </a: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lphaUcParenR"/>
            </a:pPr>
            <a:r>
              <a:rPr lang="en-US" dirty="0" smtClean="0"/>
              <a:t>Cysts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Non-</a:t>
            </a:r>
            <a:r>
              <a:rPr lang="en-US" dirty="0" err="1" smtClean="0"/>
              <a:t>neoplastic</a:t>
            </a:r>
            <a:r>
              <a:rPr lang="en-US" dirty="0" smtClean="0"/>
              <a:t> cyst (</a:t>
            </a:r>
            <a:r>
              <a:rPr lang="en-US" dirty="0" err="1" smtClean="0"/>
              <a:t>pseudocyst</a:t>
            </a:r>
            <a:r>
              <a:rPr lang="en-US" dirty="0" smtClean="0"/>
              <a:t>)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Congenital cyst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07736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D. ENDOCRINE PART OF PANCREAS </a:t>
            </a:r>
          </a:p>
          <a:p>
            <a:r>
              <a:rPr lang="en-US" dirty="0" smtClean="0"/>
              <a:t>Non </a:t>
            </a:r>
            <a:r>
              <a:rPr lang="en-US" dirty="0" err="1" smtClean="0"/>
              <a:t>tumours</a:t>
            </a:r>
            <a:r>
              <a:rPr lang="en-US" dirty="0" smtClean="0"/>
              <a:t> lesions</a:t>
            </a:r>
          </a:p>
          <a:p>
            <a:pPr lvl="1"/>
            <a:r>
              <a:rPr lang="en-US" dirty="0" smtClean="0"/>
              <a:t>Diabetes Mellitus  (DM) </a:t>
            </a:r>
          </a:p>
          <a:p>
            <a:r>
              <a:rPr lang="en-US" dirty="0" smtClean="0"/>
              <a:t>Endocrine </a:t>
            </a:r>
            <a:r>
              <a:rPr lang="en-US" dirty="0" err="1" smtClean="0"/>
              <a:t>noplasm</a:t>
            </a:r>
            <a:r>
              <a:rPr lang="en-US" dirty="0" smtClean="0"/>
              <a:t> (</a:t>
            </a:r>
            <a:r>
              <a:rPr lang="en-US" dirty="0" err="1" smtClean="0"/>
              <a:t>Tumours</a:t>
            </a:r>
            <a:r>
              <a:rPr lang="en-US" dirty="0" smtClean="0"/>
              <a:t> lesions) </a:t>
            </a:r>
          </a:p>
          <a:p>
            <a:pPr lvl="1"/>
            <a:r>
              <a:rPr lang="en-US" dirty="0" err="1" smtClean="0"/>
              <a:t>Insulinoma</a:t>
            </a:r>
            <a:r>
              <a:rPr lang="en-US" dirty="0" smtClean="0"/>
              <a:t> (</a:t>
            </a:r>
            <a:r>
              <a:rPr lang="en-US" dirty="0" err="1" smtClean="0"/>
              <a:t>hyperinsulinism</a:t>
            </a:r>
            <a:r>
              <a:rPr lang="en-US" dirty="0" smtClean="0"/>
              <a:t>) </a:t>
            </a:r>
          </a:p>
          <a:p>
            <a:pPr lvl="1"/>
            <a:r>
              <a:rPr lang="en-US" dirty="0" err="1" smtClean="0"/>
              <a:t>Gastrenoma</a:t>
            </a:r>
            <a:r>
              <a:rPr lang="en-US" dirty="0" smtClean="0"/>
              <a:t> (</a:t>
            </a:r>
            <a:r>
              <a:rPr lang="en-US" dirty="0" err="1" smtClean="0"/>
              <a:t>zollinger</a:t>
            </a:r>
            <a:r>
              <a:rPr lang="en-US" dirty="0" smtClean="0"/>
              <a:t> </a:t>
            </a:r>
            <a:r>
              <a:rPr lang="en-US" dirty="0" err="1" smtClean="0"/>
              <a:t>ellison</a:t>
            </a:r>
            <a:r>
              <a:rPr lang="en-US" dirty="0" smtClean="0"/>
              <a:t> syndrome)</a:t>
            </a:r>
          </a:p>
          <a:p>
            <a:pPr lvl="1"/>
            <a:r>
              <a:rPr lang="en-US" dirty="0" smtClean="0"/>
              <a:t>Other </a:t>
            </a:r>
            <a:r>
              <a:rPr lang="en-US" dirty="0" err="1" smtClean="0"/>
              <a:t>rares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α –cell tumors (</a:t>
            </a:r>
            <a:r>
              <a:rPr lang="en-US" dirty="0" err="1" smtClean="0"/>
              <a:t>glucogonomas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δ –cell tumors </a:t>
            </a:r>
            <a:r>
              <a:rPr lang="en-US" dirty="0" err="1" smtClean="0"/>
              <a:t>somatostatinomas</a:t>
            </a:r>
            <a:r>
              <a:rPr lang="en-US" dirty="0" smtClean="0"/>
              <a:t>) </a:t>
            </a:r>
          </a:p>
          <a:p>
            <a:pPr lvl="2"/>
            <a:r>
              <a:rPr lang="en-US" dirty="0" err="1" smtClean="0"/>
              <a:t>VIPomas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ACUTE PANCREATITIS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DEFINITION:-</a:t>
            </a:r>
          </a:p>
          <a:p>
            <a:r>
              <a:rPr lang="en-US" dirty="0" smtClean="0"/>
              <a:t>Acute pancreatitis is a group of reversible lesions characterized by inflammation of the pancreas ranging in severity from edema and fat necrosis to </a:t>
            </a:r>
            <a:r>
              <a:rPr lang="en-US" dirty="0" err="1" smtClean="0"/>
              <a:t>parenchymal</a:t>
            </a:r>
            <a:r>
              <a:rPr lang="en-US" dirty="0" smtClean="0"/>
              <a:t> necrosis with severe hemorrhage. 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ETIOLOGIC FACTORS:-</a:t>
            </a:r>
            <a:r>
              <a:rPr lang="en-US" dirty="0" smtClean="0"/>
              <a:t> </a:t>
            </a:r>
          </a:p>
          <a:p>
            <a:r>
              <a:rPr lang="en-US" dirty="0" smtClean="0"/>
              <a:t>Metabolic </a:t>
            </a:r>
          </a:p>
          <a:p>
            <a:pPr lvl="1"/>
            <a:r>
              <a:rPr lang="en-US" dirty="0" smtClean="0"/>
              <a:t>Alcoholism </a:t>
            </a:r>
          </a:p>
          <a:p>
            <a:pPr lvl="1"/>
            <a:r>
              <a:rPr lang="en-US" dirty="0" err="1" smtClean="0"/>
              <a:t>Hyperlipoproteinemia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Hypercalcemia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Drugs (e.g. </a:t>
            </a:r>
            <a:r>
              <a:rPr lang="en-US" dirty="0" err="1" smtClean="0"/>
              <a:t>thiazide</a:t>
            </a:r>
            <a:r>
              <a:rPr lang="en-US" dirty="0" smtClean="0"/>
              <a:t> diuretics) </a:t>
            </a:r>
          </a:p>
          <a:p>
            <a:pPr lvl="1"/>
            <a:r>
              <a:rPr lang="en-US" smtClean="0"/>
              <a:t>Genetic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88736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</a:t>
            </a:r>
          </a:p>
          <a:p>
            <a:pPr lvl="1"/>
            <a:r>
              <a:rPr lang="en-US" dirty="0" smtClean="0"/>
              <a:t>Trauma </a:t>
            </a:r>
          </a:p>
          <a:p>
            <a:pPr lvl="1"/>
            <a:r>
              <a:rPr lang="en-US" dirty="0" smtClean="0"/>
              <a:t>Gallstones </a:t>
            </a:r>
          </a:p>
          <a:p>
            <a:pPr lvl="1"/>
            <a:r>
              <a:rPr lang="en-US" dirty="0" smtClean="0"/>
              <a:t>Iatrogenic injury </a:t>
            </a:r>
          </a:p>
          <a:p>
            <a:pPr lvl="2"/>
            <a:r>
              <a:rPr lang="en-US" dirty="0" smtClean="0"/>
              <a:t>Preoperative injury </a:t>
            </a:r>
          </a:p>
          <a:p>
            <a:pPr lvl="2"/>
            <a:r>
              <a:rPr lang="en-US" dirty="0" smtClean="0"/>
              <a:t>Endoscopic procedures with dye injection</a:t>
            </a:r>
          </a:p>
          <a:p>
            <a:r>
              <a:rPr lang="en-US" dirty="0" smtClean="0"/>
              <a:t>Vascular </a:t>
            </a:r>
          </a:p>
          <a:p>
            <a:pPr lvl="1"/>
            <a:r>
              <a:rPr lang="en-US" dirty="0" smtClean="0"/>
              <a:t>Shock </a:t>
            </a:r>
          </a:p>
          <a:p>
            <a:pPr lvl="1"/>
            <a:r>
              <a:rPr lang="en-US" dirty="0" err="1" smtClean="0"/>
              <a:t>Atheroembolism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Polyarteritis</a:t>
            </a:r>
            <a:r>
              <a:rPr lang="en-US" dirty="0" smtClean="0"/>
              <a:t> </a:t>
            </a:r>
            <a:r>
              <a:rPr lang="en-US" dirty="0" err="1" smtClean="0"/>
              <a:t>nodosa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Infectious </a:t>
            </a:r>
          </a:p>
          <a:p>
            <a:pPr lvl="1"/>
            <a:r>
              <a:rPr lang="en-US" dirty="0" err="1" smtClean="0"/>
              <a:t>Coxsackievirus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Mycoplasma</a:t>
            </a:r>
            <a:r>
              <a:rPr lang="en-US" dirty="0" smtClean="0"/>
              <a:t> </a:t>
            </a:r>
            <a:r>
              <a:rPr lang="en-US" dirty="0" err="1" smtClean="0"/>
              <a:t>pneumoniae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723</TotalTime>
  <Words>598</Words>
  <Application>Microsoft Office PowerPoint</Application>
  <PresentationFormat>On-screen Show (4:3)</PresentationFormat>
  <Paragraphs>111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</vt:lpstr>
      <vt:lpstr>   THE PANCREAS </vt:lpstr>
      <vt:lpstr>INTRODUCTION </vt:lpstr>
      <vt:lpstr>Slide 3</vt:lpstr>
      <vt:lpstr>Slide 4</vt:lpstr>
      <vt:lpstr>NORMAL PANCREAS </vt:lpstr>
      <vt:lpstr>PATHOLOGICAL LESIONS OF PANCREAS </vt:lpstr>
      <vt:lpstr>Slide 7</vt:lpstr>
      <vt:lpstr>ACUTE PANCREATITIS </vt:lpstr>
      <vt:lpstr>Slide 9</vt:lpstr>
      <vt:lpstr>LESS COMMON CAUSES OF ACUTE PANCREATITIS  </vt:lpstr>
      <vt:lpstr>PATHOGENESIS </vt:lpstr>
      <vt:lpstr>PROPOSED PATHWAY IN PATHOGENESIS </vt:lpstr>
      <vt:lpstr>MORPHOLOGY </vt:lpstr>
      <vt:lpstr>CLINICAL FEATURES</vt:lpstr>
      <vt:lpstr>LAB. DIAGNOSIS </vt:lpstr>
      <vt:lpstr>ACUTE PANCREATITIS GROSS </vt:lpstr>
      <vt:lpstr>ACUTE PANCREATITIS MICROSCOPIC </vt:lpstr>
    </vt:vector>
  </TitlesOfParts>
  <Company>UOS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Pancreas</dc:title>
  <dc:creator>M. Siddiq</dc:creator>
  <cp:lastModifiedBy>farzana islam</cp:lastModifiedBy>
  <cp:revision>261</cp:revision>
  <dcterms:created xsi:type="dcterms:W3CDTF">2002-04-29T16:34:47Z</dcterms:created>
  <dcterms:modified xsi:type="dcterms:W3CDTF">2020-03-20T07:20:53Z</dcterms:modified>
</cp:coreProperties>
</file>